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_tit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5479" y="1901650"/>
            <a:ext cx="10540736" cy="4949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b="1" sz="1300" spc="499">
                <a:solidFill>
                  <a:srgbClr val="FF8C00"/>
                </a:solidFill>
                <a:latin typeface="Montserrat"/>
              </a:rPr>
              <a:t>A SERMON SERIES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5479" y="2584893"/>
            <a:ext cx="10540736" cy="15976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b="1" sz="7500" spc="199">
                <a:solidFill>
                  <a:srgbClr val="F7F5F0"/>
                </a:solidFill>
                <a:latin typeface="Montserrat"/>
              </a:rPr>
              <a:t>ROOTED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5479" y="3537369"/>
            <a:ext cx="10540736" cy="15976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b="1" sz="7500" spc="199">
                <a:solidFill>
                  <a:srgbClr val="F7F5F0"/>
                </a:solidFill>
                <a:latin typeface="Montserrat"/>
              </a:rPr>
              <a:t>IN GRACE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5479" y="4852929"/>
            <a:ext cx="10540736" cy="5972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b="0" sz="1900" spc="49">
                <a:solidFill>
                  <a:srgbClr val="9AA3B2"/>
                </a:solidFill>
                <a:latin typeface="Montserrat"/>
              </a:rPr>
              <a:t>Growing deep in the love and truth of Jesus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_scriptu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5479" y="1266666"/>
            <a:ext cx="10540736" cy="4949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b="1" sz="1300" spc="499">
                <a:solidFill>
                  <a:srgbClr val="FF8C00"/>
                </a:solidFill>
                <a:latin typeface="Montserrat"/>
              </a:rPr>
              <a:t>SCRIPTURE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5479" y="2614737"/>
            <a:ext cx="10540736" cy="19848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b="1" sz="3100">
                <a:solidFill>
                  <a:srgbClr val="F7F5F0"/>
                </a:solidFill>
                <a:latin typeface="Montserrat"/>
              </a:rPr>
              <a:t>“For God so loved the world that he gave his</a:t>
            </a:r>
          </a:p>
          <a:p>
            <a:pPr algn="ctr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b="1" sz="3100">
                <a:solidFill>
                  <a:srgbClr val="F7F5F0"/>
                </a:solidFill>
                <a:latin typeface="Montserrat"/>
              </a:rPr>
              <a:t>one and only Son, that whoever believes in</a:t>
            </a:r>
          </a:p>
          <a:p>
            <a:pPr algn="ctr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b="1" sz="3100">
                <a:solidFill>
                  <a:srgbClr val="F7F5F0"/>
                </a:solidFill>
                <a:latin typeface="Montserrat"/>
              </a:rPr>
              <a:t>him shall not perish but have eternal life.”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5479" y="5201916"/>
            <a:ext cx="10540736" cy="61910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b="1" sz="2000" spc="299">
                <a:solidFill>
                  <a:srgbClr val="FFA500"/>
                </a:solidFill>
                <a:latin typeface="Montserrat"/>
              </a:rPr>
              <a:t>JOHN 3:16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3_point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5479" y="2980869"/>
            <a:ext cx="10540736" cy="51687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b="1" sz="1400" spc="499">
                <a:solidFill>
                  <a:srgbClr val="FF8C00"/>
                </a:solidFill>
                <a:latin typeface="Montserrat"/>
              </a:rPr>
              <a:t>POINT 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5479" y="3800506"/>
            <a:ext cx="10540736" cy="161489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b="1" sz="3800">
                <a:solidFill>
                  <a:srgbClr val="F7F5F0"/>
                </a:solidFill>
                <a:latin typeface="Montserrat"/>
              </a:rPr>
              <a:t>God's grace meets us</a:t>
            </a:r>
          </a:p>
          <a:p>
            <a:pPr algn="ct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b="1" sz="3800">
                <a:solidFill>
                  <a:srgbClr val="F7F5F0"/>
                </a:solidFill>
                <a:latin typeface="Montserrat"/>
              </a:rPr>
              <a:t>right where we are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4_point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54393" y="2631882"/>
            <a:ext cx="7111822" cy="4949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b="1" sz="1300" spc="399">
                <a:solidFill>
                  <a:srgbClr val="FFA500"/>
                </a:solidFill>
                <a:latin typeface="Montserrat"/>
              </a:rPr>
              <a:t>POINT TWO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54393" y="3007538"/>
            <a:ext cx="7111822" cy="14990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b="1" sz="3500">
                <a:solidFill>
                  <a:srgbClr val="F7F5F0"/>
                </a:solidFill>
                <a:latin typeface="Montserrat"/>
              </a:rPr>
              <a:t>Grace transforms how</a:t>
            </a:r>
          </a:p>
          <a:p>
            <a:pPr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</a:pPr>
            <a:r>
              <a:rPr b="1" sz="3500">
                <a:solidFill>
                  <a:srgbClr val="F7F5F0"/>
                </a:solidFill>
                <a:latin typeface="Montserrat"/>
              </a:rPr>
              <a:t>we love one another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5_quo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5479" y="2868604"/>
            <a:ext cx="10540736" cy="147798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b="1" sz="3200">
                <a:solidFill>
                  <a:srgbClr val="F7F5F0"/>
                </a:solidFill>
                <a:latin typeface="Montserrat"/>
              </a:rPr>
              <a:t>Grace is not opposed to effort;</a:t>
            </a:r>
          </a:p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b="1" sz="3200">
                <a:solidFill>
                  <a:srgbClr val="F7F5F0"/>
                </a:solidFill>
                <a:latin typeface="Montserrat"/>
              </a:rPr>
              <a:t>it is opposed to earning.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5479" y="5298307"/>
            <a:ext cx="10540736" cy="5314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b="1" sz="1500" spc="299">
                <a:solidFill>
                  <a:srgbClr val="FFA500"/>
                </a:solidFill>
                <a:latin typeface="Montserrat"/>
              </a:rPr>
              <a:t>DALLAS WILLARD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6_welcom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5479" y="1901396"/>
            <a:ext cx="10540736" cy="51687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b="1" sz="1400" spc="399">
                <a:solidFill>
                  <a:srgbClr val="FF8C00"/>
                </a:solidFill>
                <a:latin typeface="Montserrat"/>
              </a:rPr>
              <a:t>WE'RE SO GLAD YOU'RE HERE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5479" y="2648391"/>
            <a:ext cx="10540736" cy="15976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b="1" sz="7500" spc="149">
                <a:solidFill>
                  <a:srgbClr val="F7F5F0"/>
                </a:solidFill>
                <a:latin typeface="Montserrat"/>
              </a:rPr>
              <a:t>WELCOME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5479" y="3632617"/>
            <a:ext cx="10540736" cy="15976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b="1" sz="7500" spc="299">
                <a:solidFill>
                  <a:srgbClr val="FFA500"/>
                </a:solidFill>
                <a:latin typeface="Montserrat"/>
              </a:rPr>
              <a:t>HOME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5479" y="5011929"/>
            <a:ext cx="10540736" cy="58259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b="0" sz="1800" spc="49">
                <a:solidFill>
                  <a:srgbClr val="9AA3B2"/>
                </a:solidFill>
                <a:latin typeface="Montserrat"/>
              </a:rPr>
              <a:t>Come as you are — there's a place for you at the table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7_announcem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5479" y="1584158"/>
            <a:ext cx="10540736" cy="4949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b="1" sz="1300" spc="399">
                <a:solidFill>
                  <a:srgbClr val="FF8C00"/>
                </a:solidFill>
                <a:latin typeface="Montserrat"/>
              </a:rPr>
              <a:t>ANNOUNCEMENT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00079" y="2083128"/>
            <a:ext cx="10566135" cy="115217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b="1" sz="5000">
                <a:solidFill>
                  <a:srgbClr val="F7F5F0"/>
                </a:solidFill>
                <a:latin typeface="Montserrat"/>
              </a:rPr>
              <a:t>Midweek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0079" y="2845109"/>
            <a:ext cx="10566135" cy="115217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b="1" sz="5000">
                <a:solidFill>
                  <a:srgbClr val="F7F5F0"/>
                </a:solidFill>
                <a:latin typeface="Montserrat"/>
              </a:rPr>
              <a:t>Gathering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5479" y="4058945"/>
            <a:ext cx="10540736" cy="106677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b="0" sz="2000">
                <a:solidFill>
                  <a:srgbClr val="9AA3B2"/>
                </a:solidFill>
                <a:latin typeface="Montserrat"/>
              </a:rPr>
              <a:t>Join us every Wednesday at 7:00 PM for worship, teaching, and prayer. Childcare is</a:t>
            </a:r>
          </a:p>
          <a:p>
            <a:pPr algn="l">
              <a:lnSpc>
                <a:spcPct val="128000"/>
              </a:lnSpc>
              <a:spcBef>
                <a:spcPts val="0"/>
              </a:spcBef>
              <a:spcAft>
                <a:spcPts val="0"/>
              </a:spcAft>
            </a:pPr>
            <a:r>
              <a:rPr b="0" sz="2000">
                <a:solidFill>
                  <a:srgbClr val="9AA3B2"/>
                </a:solidFill>
                <a:latin typeface="Montserrat"/>
              </a:rPr>
              <a:t>provided, and everyone is welcome — bring a friend along.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8_question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5479" y="1075663"/>
            <a:ext cx="10540736" cy="5314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b="1" sz="1500" spc="399">
                <a:solidFill>
                  <a:srgbClr val="FF8C00"/>
                </a:solidFill>
                <a:latin typeface="Montserrat"/>
              </a:rPr>
              <a:t>DISCUSSION QUESTIONS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15974" y="2112973"/>
            <a:ext cx="10350241" cy="83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b="1" sz="3200">
                <a:solidFill>
                  <a:srgbClr val="FF8C00"/>
                </a:solidFill>
                <a:latin typeface="Montserra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41453" y="2153739"/>
            <a:ext cx="9524761" cy="6436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b="0" sz="2100">
                <a:solidFill>
                  <a:srgbClr val="F7F5F0"/>
                </a:solidFill>
                <a:latin typeface="Montserrat"/>
              </a:rPr>
              <a:t>Where have you experienced God's grace in this season of life?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5974" y="2970201"/>
            <a:ext cx="10350241" cy="83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b="1" sz="3200">
                <a:solidFill>
                  <a:srgbClr val="FF8C00"/>
                </a:solidFill>
                <a:latin typeface="Montserra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41453" y="3010967"/>
            <a:ext cx="9524761" cy="6436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b="0" sz="2100">
                <a:solidFill>
                  <a:srgbClr val="F7F5F0"/>
                </a:solidFill>
                <a:latin typeface="Montserrat"/>
              </a:rPr>
              <a:t>What makes it hard to receive grace rather than earn approval?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15974" y="3827430"/>
            <a:ext cx="10350241" cy="83087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b="1" sz="3200">
                <a:solidFill>
                  <a:srgbClr val="FF8C00"/>
                </a:solidFill>
                <a:latin typeface="Montserrat"/>
              </a:rPr>
              <a:t>03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41453" y="3868196"/>
            <a:ext cx="9524761" cy="6436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b="0" sz="2100">
                <a:solidFill>
                  <a:srgbClr val="F7F5F0"/>
                </a:solidFill>
                <a:latin typeface="Montserrat"/>
              </a:rPr>
              <a:t>Who is one person you can extend grace to this week?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_generos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5479" y="2917625"/>
            <a:ext cx="10540736" cy="4949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b="1" sz="1300" spc="499">
                <a:solidFill>
                  <a:srgbClr val="FF8C00"/>
                </a:solidFill>
                <a:latin typeface="Montserrat"/>
              </a:rPr>
              <a:t>GIVING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5479" y="3222417"/>
            <a:ext cx="10540736" cy="141506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b="1" sz="6500" spc="149">
                <a:solidFill>
                  <a:srgbClr val="F7F5F0"/>
                </a:solidFill>
                <a:latin typeface="Montserrat"/>
              </a:rPr>
              <a:t>GENEROSITY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5479" y="4440189"/>
            <a:ext cx="10540736" cy="59720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b="0" sz="1900" spc="49">
                <a:solidFill>
                  <a:srgbClr val="9AA3B2"/>
                </a:solidFill>
                <a:latin typeface="Montserrat"/>
              </a:rPr>
              <a:t>Every gift fuels the mission and blesses our community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5479" y="5012564"/>
            <a:ext cx="10540736" cy="5314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b="1" sz="1500" spc="199">
                <a:solidFill>
                  <a:srgbClr val="FFA500"/>
                </a:solidFill>
                <a:latin typeface="Montserrat"/>
              </a:rPr>
              <a:t>GIVE ONLINE  ·  CHURCHMEDIA.STUDIO/GIVE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10_clos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5479" y="1584158"/>
            <a:ext cx="10540736" cy="4949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b="1" sz="1300" spc="499">
                <a:solidFill>
                  <a:srgbClr val="FF8C00"/>
                </a:solidFill>
                <a:latin typeface="Montserrat"/>
              </a:rPr>
              <a:t>BENEDICTION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5479" y="2926387"/>
            <a:ext cx="10540736" cy="1369533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b="1" sz="2900">
                <a:solidFill>
                  <a:srgbClr val="F7F5F0"/>
                </a:solidFill>
                <a:latin typeface="Montserrat"/>
              </a:rPr>
              <a:t>“The Lord bless you and keep you; the Lord make</a:t>
            </a:r>
          </a:p>
          <a:p>
            <a:pPr algn="ctr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b="1" sz="2900">
                <a:solidFill>
                  <a:srgbClr val="F7F5F0"/>
                </a:solidFill>
                <a:latin typeface="Montserrat"/>
              </a:rPr>
              <a:t>his face shine on you and be gracious to you.”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5479" y="5076063"/>
            <a:ext cx="10540736" cy="53148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b="1" sz="1500" spc="399">
                <a:solidFill>
                  <a:srgbClr val="FFA500"/>
                </a:solidFill>
                <a:latin typeface="Montserrat"/>
              </a:rPr>
              <a:t>GO IN PEACE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